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1206" r:id="rId3"/>
    <p:sldId id="1209" r:id="rId4"/>
    <p:sldId id="1211" r:id="rId5"/>
    <p:sldId id="1207" r:id="rId6"/>
    <p:sldId id="1208" r:id="rId7"/>
    <p:sldId id="1210" r:id="rId8"/>
    <p:sldId id="966" r:id="rId9"/>
    <p:sldId id="1205" r:id="rId10"/>
    <p:sldId id="1204" r:id="rId11"/>
    <p:sldId id="954" r:id="rId12"/>
    <p:sldId id="953" r:id="rId13"/>
    <p:sldId id="929" r:id="rId14"/>
    <p:sldId id="941" r:id="rId15"/>
    <p:sldId id="944" r:id="rId16"/>
    <p:sldId id="946" r:id="rId17"/>
    <p:sldId id="956" r:id="rId18"/>
    <p:sldId id="957" r:id="rId19"/>
    <p:sldId id="959" r:id="rId20"/>
    <p:sldId id="962" r:id="rId21"/>
    <p:sldId id="961" r:id="rId22"/>
    <p:sldId id="958" r:id="rId23"/>
    <p:sldId id="963" r:id="rId24"/>
    <p:sldId id="964" r:id="rId25"/>
    <p:sldId id="96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9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Link_trips!$S$72</c:f>
              <c:strCache>
                <c:ptCount val="1"/>
                <c:pt idx="0">
                  <c:v>Observed Boardings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Link_trips!$R$73:$R$75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Link_trips!$S$73:$S$75</c:f>
              <c:numCache>
                <c:formatCode>#,##0</c:formatCode>
                <c:ptCount val="3"/>
                <c:pt idx="0">
                  <c:v>582049</c:v>
                </c:pt>
                <c:pt idx="1">
                  <c:v>626422</c:v>
                </c:pt>
                <c:pt idx="2">
                  <c:v>39041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C6-466A-A233-2C6E89A4DB7D}"/>
            </c:ext>
          </c:extLst>
        </c:ser>
        <c:ser>
          <c:idx val="1"/>
          <c:order val="1"/>
          <c:tx>
            <c:strRef>
              <c:f>Link_trips!$T$72</c:f>
              <c:strCache>
                <c:ptCount val="1"/>
                <c:pt idx="0">
                  <c:v>Estimated Boardings (CUBE)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Link_trips!$R$73:$R$75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Link_trips!$T$73:$T$75</c:f>
              <c:numCache>
                <c:formatCode>#,##0</c:formatCode>
                <c:ptCount val="3"/>
                <c:pt idx="0">
                  <c:v>610721</c:v>
                </c:pt>
                <c:pt idx="1">
                  <c:v>641788</c:v>
                </c:pt>
                <c:pt idx="2">
                  <c:v>43329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C6-466A-A233-2C6E89A4DB7D}"/>
            </c:ext>
          </c:extLst>
        </c:ser>
        <c:ser>
          <c:idx val="2"/>
          <c:order val="2"/>
          <c:tx>
            <c:strRef>
              <c:f>Link_trips!$U$72</c:f>
              <c:strCache>
                <c:ptCount val="1"/>
                <c:pt idx="0">
                  <c:v>Estimated Boardings (DTALite)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Link_trips!$R$73:$R$75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Link_trips!$U$73:$U$75</c:f>
              <c:numCache>
                <c:formatCode>#,##0.00</c:formatCode>
                <c:ptCount val="3"/>
                <c:pt idx="0">
                  <c:v>615554.78999999969</c:v>
                </c:pt>
                <c:pt idx="1">
                  <c:v>613785.57000000053</c:v>
                </c:pt>
                <c:pt idx="2" formatCode="_(* #,##0_);_(* \(#,##0\);_(* &quot;-&quot;??_);_(@_)">
                  <c:v>43657.130000000041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6C6-466A-A233-2C6E89A4DB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51276911"/>
        <c:axId val="1751274415"/>
      </c:barChart>
      <c:catAx>
        <c:axId val="1751276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751274415"/>
        <c:crosses val="autoZero"/>
        <c:auto val="1"/>
        <c:lblAlgn val="ctr"/>
        <c:lblOffset val="100"/>
        <c:noMultiLvlLbl val="0"/>
      </c:catAx>
      <c:valAx>
        <c:axId val="1751274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751276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 b="1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Link_trips_Virginia!$S$72</c:f>
              <c:strCache>
                <c:ptCount val="1"/>
                <c:pt idx="0">
                  <c:v>Observed Boardings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Link_trips_Virginia!$R$73:$R$75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Link_trips_Virginia!$S$73:$S$75</c:f>
              <c:numCache>
                <c:formatCode>#,##0</c:formatCode>
                <c:ptCount val="3"/>
                <c:pt idx="0">
                  <c:v>136507</c:v>
                </c:pt>
                <c:pt idx="1">
                  <c:v>144521</c:v>
                </c:pt>
                <c:pt idx="2">
                  <c:v>11823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86-4754-88B1-0A454EEF6E0A}"/>
            </c:ext>
          </c:extLst>
        </c:ser>
        <c:ser>
          <c:idx val="1"/>
          <c:order val="1"/>
          <c:tx>
            <c:strRef>
              <c:f>Link_trips_Virginia!$T$72</c:f>
              <c:strCache>
                <c:ptCount val="1"/>
                <c:pt idx="0">
                  <c:v>Estimated Boardings (CUBE)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Link_trips_Virginia!$R$73:$R$75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Link_trips_Virginia!$T$73:$T$75</c:f>
              <c:numCache>
                <c:formatCode>#,##0</c:formatCode>
                <c:ptCount val="3"/>
                <c:pt idx="0">
                  <c:v>161693</c:v>
                </c:pt>
                <c:pt idx="1">
                  <c:v>139801</c:v>
                </c:pt>
                <c:pt idx="2">
                  <c:v>12277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86-4754-88B1-0A454EEF6E0A}"/>
            </c:ext>
          </c:extLst>
        </c:ser>
        <c:ser>
          <c:idx val="2"/>
          <c:order val="2"/>
          <c:tx>
            <c:strRef>
              <c:f>Link_trips_Virginia!$U$72</c:f>
              <c:strCache>
                <c:ptCount val="1"/>
                <c:pt idx="0">
                  <c:v>Estimated Boardings (DTALite)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Link_trips_Virginia!$R$73:$R$75</c:f>
              <c:strCache>
                <c:ptCount val="3"/>
                <c:pt idx="0">
                  <c:v>Bus (Metrobus + Local bus)</c:v>
                </c:pt>
                <c:pt idx="1">
                  <c:v>Metrorail</c:v>
                </c:pt>
                <c:pt idx="2">
                  <c:v>Commuter rail (VRE+MARC)</c:v>
                </c:pt>
              </c:strCache>
            </c:strRef>
          </c:cat>
          <c:val>
            <c:numRef>
              <c:f>Link_trips_Virginia!$U$73:$U$75</c:f>
              <c:numCache>
                <c:formatCode>#,##0.00</c:formatCode>
                <c:ptCount val="3"/>
                <c:pt idx="0">
                  <c:v>155090.56000000003</c:v>
                </c:pt>
                <c:pt idx="1">
                  <c:v>155432.48999999993</c:v>
                </c:pt>
                <c:pt idx="2" formatCode="_(* #,##0_);_(* \(#,##0\);_(* &quot;-&quot;??_);_(@_)">
                  <c:v>10186.670000000002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886-4754-88B1-0A454EEF6E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89211407"/>
        <c:axId val="1889226383"/>
      </c:barChart>
      <c:catAx>
        <c:axId val="18892114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889226383"/>
        <c:crosses val="autoZero"/>
        <c:auto val="1"/>
        <c:lblAlgn val="ctr"/>
        <c:lblOffset val="100"/>
        <c:noMultiLvlLbl val="0"/>
      </c:catAx>
      <c:valAx>
        <c:axId val="18892263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889211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1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E50718-22E9-47CA-95A6-FAD890502D50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F2AD6-1E3C-4A89-AFE3-0AC651B07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1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925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93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9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797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90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841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25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645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68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66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68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5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798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list both free-speed from the original model and reference speed from </a:t>
            </a:r>
            <a:r>
              <a:rPr lang="en-US" dirty="0" err="1"/>
              <a:t>Inrix</a:t>
            </a:r>
            <a:r>
              <a:rPr lang="en-US" dirty="0"/>
              <a:t>, and definition of LOS introduces potential inconsistency. Cleary define the critical speed, critical density for the congestion duration. </a:t>
            </a:r>
          </a:p>
          <a:p>
            <a:r>
              <a:rPr lang="en-US" dirty="0"/>
              <a:t>List from node id and to node id directly.. </a:t>
            </a:r>
          </a:p>
          <a:p>
            <a:r>
              <a:rPr lang="en-US" dirty="0"/>
              <a:t>Show corridor/road id first and then show road order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CA1C1D-05BD-4C9C-A417-4BA91B33B8D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27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23DA-5D80-DA49-65D4-706CC369E8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AC7283-7519-E736-9EA5-9573FB7EC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A4C65-77F8-8559-6386-5E6C0EF0F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F7038-D066-C6BB-021E-25D3C373A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2D054-9A4D-2B19-36BB-2E3C969D5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22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3FFF-2530-51EC-6DEE-C3F9026BC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47A40B-2E3E-03DB-4035-44FF613CD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F7319F-29CD-CEA8-DD93-BBA0B516D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D5B42-54DB-B700-1036-7FF645955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5D4AD-B94C-0F01-340A-825559E0C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81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7F21E0-D875-47C6-5620-5B8FB9CCEB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72A1D3-AC0F-7E51-80FB-542569EDE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33658-F0A7-418B-CE5B-6C15D69FE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0EE3F-F2F6-CE14-557F-EF74937D7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38FA1-D1D0-31DB-A986-857266FCF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36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07962-E7B8-521E-7037-C5AD66F6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4C78-677D-D9B2-0998-22F9AD35A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E5E93-095C-4A5C-2981-2E5A67223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59434-2C08-130C-B94D-FDDCC6BC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CAFB6-9A26-689A-E92C-DF36979C7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23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0AE62-D908-65FB-F95C-0038CEF2B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C5A29-D2DA-CDCA-F0FD-D50DA18E0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30A59-6A77-2CDA-8525-F597D798E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0D652-F08F-5D6C-906D-60A4398C5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DD2B1-3BFC-3C14-B297-F19BB6E64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22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5276-7786-10F1-036E-8DAE8AEA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840CA-B185-A3F9-F414-12F0825644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AD51D-C4D7-4780-0285-C6EC924CF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88C445-DCBD-EA1A-5650-1D52FEF03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4E073E-A033-1E84-7E97-3D623E758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9C991-9918-E44E-CF93-0D0F310E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1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3ED5-9876-2D15-6BF8-2030F9C79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8A2E3-1455-E9FA-1500-69CBBC9BC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2C903-B66A-3615-7030-C397A7040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4AE985-26FF-09B2-4BA6-630B933350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3D2CB5-4536-913D-8778-879BECE817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AEEBC2-0D80-9994-BFA4-89A821638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2AAAF1-2A18-A88E-3E5E-42E71B1C4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4C48BA-5B1F-C2B4-F7AD-EC896A717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69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C54C4-1A61-73FF-6C5B-DECF0B3AA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D245BC-9DAC-046F-ABFC-2EE6E000C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8D85E-F084-6207-51C7-682B625D1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DCBB6-2CDB-5500-BAF5-CDE04FE59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44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725D8-B9FA-FF0F-0271-63361E33B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8962D0-5E98-8D27-69CE-C76E2D2E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0E84E-6781-A1C5-74AB-4C2E0ECE0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53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DAAE7-C225-14C7-98A4-160A620DE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A0442-C8A3-47D9-8C49-48983DBF2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D9F77C-132B-1A59-263E-A1D477BB05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A361B0-56B5-9FA9-F51D-24EDC083D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59F08-C16E-84E6-594C-7A66F43C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3C70F-44DE-CF46-982B-F5405A8AC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775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69122-2982-B58F-A19E-F6543C005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93A3EA-925D-DFCF-2EA3-E4312C76A8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E96D41-8BC1-69EB-427F-BECB732F3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380D13-22C0-4DCA-9F72-29A1E69FF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0AEA98-2C22-6607-A3EC-884B94B2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D650A-851F-E7C6-A28C-FB493E0E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31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A2EEDA-A820-836A-0C89-A67E21A0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C6455-082C-0744-1AF9-715ABEFC4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A34D3-1E4B-B9EA-4CCD-E9E15FAD9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020082-8BAA-46E1-8083-F428BDE229A7}" type="datetimeFigureOut">
              <a:rPr lang="en-US" smtClean="0"/>
              <a:t>Wed, 2024-09-04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C0C63-5211-03C9-9378-14F008C367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CF567-02BA-1344-3549-98FA3CE35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3EF386-35A8-41C6-A42F-CD7A38AED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04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irfaxcounty.gov/connector/" TargetMode="External"/><Relationship Id="rId7" Type="http://schemas.openxmlformats.org/officeDocument/2006/relationships/hyperlink" Target="https://www.transitrta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ta.maryland.gov/" TargetMode="External"/><Relationship Id="rId5" Type="http://schemas.openxmlformats.org/officeDocument/2006/relationships/hyperlink" Target="https://www.loudoun.gov/DocumentCenter/View/122385/TDP-2018-2028-?" TargetMode="External"/><Relationship Id="rId4" Type="http://schemas.openxmlformats.org/officeDocument/2006/relationships/hyperlink" Target="https://www.spotsylvania.va.us/1303/Potomac-and-Rappahannock-Transportation-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asu-trans-ai-lab/GTFS2GMN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ransitfeeds.com/feed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transit/gtfs/reference#tripst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70B2E-0F19-8595-01BE-2E29247E5B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Building a Digital Multimodal Transportation Infrastructure: Challenges and Solutions for the Northern Virginia Transportation Authority (NVTA)</a:t>
            </a:r>
            <a:br>
              <a:rPr lang="en-US" dirty="0"/>
            </a:br>
            <a:r>
              <a:rPr lang="en-US" baseline="-25000" dirty="0"/>
              <a:t>Introduction to GTFS2GMNS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A37239-5EA1-33CF-3AAE-9913AAF2C2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Roy Luo, Xuesong (Simon) Zhou at ASU</a:t>
            </a:r>
          </a:p>
          <a:p>
            <a:r>
              <a:rPr lang="en-US" dirty="0"/>
              <a:t>Presented at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RTA Training Cycle 2024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116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B3D8-EFCF-4406-A7A7-C5EEBACD5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definitions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A4A5422-C666-4D5F-BA6A-55E9BC0111C1}"/>
              </a:ext>
            </a:extLst>
          </p:cNvPr>
          <p:cNvGraphicFramePr>
            <a:graphicFrameLocks noGrp="1"/>
          </p:cNvGraphicFramePr>
          <p:nvPr/>
        </p:nvGraphicFramePr>
        <p:xfrm>
          <a:off x="5679439" y="1868842"/>
          <a:ext cx="6375377" cy="32792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44981">
                  <a:extLst>
                    <a:ext uri="{9D8B030D-6E8A-4147-A177-3AD203B41FA5}">
                      <a16:colId xmlns:a16="http://schemas.microsoft.com/office/drawing/2014/main" val="353017731"/>
                    </a:ext>
                  </a:extLst>
                </a:gridCol>
                <a:gridCol w="2048745">
                  <a:extLst>
                    <a:ext uri="{9D8B030D-6E8A-4147-A177-3AD203B41FA5}">
                      <a16:colId xmlns:a16="http://schemas.microsoft.com/office/drawing/2014/main" val="201929870"/>
                    </a:ext>
                  </a:extLst>
                </a:gridCol>
                <a:gridCol w="2981651">
                  <a:extLst>
                    <a:ext uri="{9D8B030D-6E8A-4147-A177-3AD203B41FA5}">
                      <a16:colId xmlns:a16="http://schemas.microsoft.com/office/drawing/2014/main" val="2752903848"/>
                    </a:ext>
                  </a:extLst>
                </a:gridCol>
              </a:tblGrid>
              <a:tr h="37714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link type code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link type name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definition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3438653183"/>
                  </a:ext>
                </a:extLst>
              </a:tr>
              <a:tr h="98548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Access/egress links 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Links from activity zones to bus/metro or commuter rail stations 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81052342"/>
                  </a:ext>
                </a:extLst>
              </a:tr>
              <a:tr h="570557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Aboard/deboard links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Links connecting stations to stops of directed routes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189601380"/>
                  </a:ext>
                </a:extLst>
              </a:tr>
              <a:tr h="91931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Service links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links representing the planning of each route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3208859752"/>
                  </a:ext>
                </a:extLst>
              </a:tr>
              <a:tr h="37714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Transferring links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Transferring links between different stations/stops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2203881322"/>
                  </a:ext>
                </a:extLst>
              </a:tr>
            </a:tbl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F26C76D9-46E2-4CBA-A959-722E3DF51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3" y="1446372"/>
            <a:ext cx="5359377" cy="441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094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Agencies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A4D567-CA01-4A92-B1BF-E236A6835D4E}"/>
              </a:ext>
            </a:extLst>
          </p:cNvPr>
          <p:cNvSpPr txBox="1"/>
          <p:nvPr/>
        </p:nvSpPr>
        <p:spPr>
          <a:xfrm>
            <a:off x="693420" y="1378637"/>
            <a:ext cx="971042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Washington Metropolitan Area Transit Authority (WMATA)</a:t>
            </a:r>
          </a:p>
          <a:p>
            <a:pPr marL="342900" indent="-342900"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DC Circulator</a:t>
            </a:r>
          </a:p>
          <a:p>
            <a:pPr marL="342900" indent="-342900"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DC Streetcar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Arlington Transit: ART,VA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Dash| Alexandria, VA</a:t>
            </a:r>
          </a:p>
          <a:p>
            <a:pPr marL="342900" indent="-342900"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CUE Bus| Fairfax, VA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Fairfax Connector, VA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Potomac and Rappahannock Transportation </a:t>
            </a: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Commission,VA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Loudoun County Transit, VA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Virginia Railway Express, VA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Amtrak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Transportation | Annapolis, MD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Transportation | Prince George's </a:t>
            </a: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</a:rPr>
              <a:t>County,MD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Public Transportation | Calvert County, MD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Ride on | Montgomery, MD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</a:rPr>
              <a:t>TransIT</a:t>
            </a: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 | Frederick County, </a:t>
            </a:r>
            <a:r>
              <a:rPr lang="en-US" altLang="zh-CN" sz="1600" b="1" dirty="0">
                <a:solidFill>
                  <a:srgbClr val="5F6368"/>
                </a:solidFill>
                <a:latin typeface="Roboto" panose="02000000000000000000" pitchFamily="2" charset="0"/>
              </a:rPr>
              <a:t>MD</a:t>
            </a:r>
            <a:endParaRPr lang="en-US" sz="1600" b="1" dirty="0">
              <a:solidFill>
                <a:srgbClr val="5F6368"/>
              </a:solidFill>
              <a:latin typeface="Roboto" panose="02000000000000000000" pitchFamily="2" charset="0"/>
            </a:endParaRP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Maryland Transit Administration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Carroll Transit </a:t>
            </a: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</a:rPr>
              <a:t>System|Carroll</a:t>
            </a: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 County</a:t>
            </a: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MD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RTA of Central Maryland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 err="1">
                <a:solidFill>
                  <a:srgbClr val="5F6368"/>
                </a:solidFill>
                <a:latin typeface="Roboto" panose="02000000000000000000" pitchFamily="2" charset="0"/>
              </a:rPr>
              <a:t>VanGO</a:t>
            </a:r>
            <a:r>
              <a:rPr lang="en-US" sz="1600" b="1" dirty="0">
                <a:solidFill>
                  <a:srgbClr val="5F6368"/>
                </a:solidFill>
                <a:latin typeface="Roboto" panose="02000000000000000000" pitchFamily="2" charset="0"/>
              </a:rPr>
              <a:t> | Charles County, MD</a:t>
            </a:r>
          </a:p>
          <a:p>
            <a:endParaRPr lang="en-US" sz="1600" b="1" i="0" dirty="0">
              <a:solidFill>
                <a:srgbClr val="5F6368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E4D341-887F-6FAE-339C-4C4B11DE3A0A}"/>
              </a:ext>
            </a:extLst>
          </p:cNvPr>
          <p:cNvSpPr txBox="1"/>
          <p:nvPr/>
        </p:nvSpPr>
        <p:spPr>
          <a:xfrm>
            <a:off x="3934326" y="6176029"/>
            <a:ext cx="62644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Remark 1: Other transit networks from additional agencies are incorporated from Cube files. </a:t>
            </a:r>
          </a:p>
        </p:txBody>
      </p:sp>
    </p:spTree>
    <p:extLst>
      <p:ext uri="{BB962C8B-B14F-4D97-AF65-F5344CB8AC3E}">
        <p14:creationId xmlns:p14="http://schemas.microsoft.com/office/powerpoint/2010/main" val="142942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422477" y="446017"/>
            <a:ext cx="955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000" dirty="0" err="1">
                <a:latin typeface="+mj-lt"/>
                <a:ea typeface="+mj-ea"/>
                <a:cs typeface="+mj-cs"/>
              </a:rPr>
              <a:t>NVTA</a:t>
            </a:r>
            <a:r>
              <a:rPr lang="en-US" altLang="zh-CN" sz="4000" dirty="0">
                <a:latin typeface="+mj-lt"/>
                <a:ea typeface="+mj-ea"/>
                <a:cs typeface="+mj-cs"/>
              </a:rPr>
              <a:t> Priority Corridors </a:t>
            </a:r>
            <a:endParaRPr lang="zh-CN" altLang="en-US" sz="4000" dirty="0"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88CEADC-1D89-402D-A740-65917787F6F0}"/>
              </a:ext>
            </a:extLst>
          </p:cNvPr>
          <p:cNvGraphicFramePr>
            <a:graphicFrameLocks noGrp="1"/>
          </p:cNvGraphicFramePr>
          <p:nvPr/>
        </p:nvGraphicFramePr>
        <p:xfrm>
          <a:off x="7720936" y="1711179"/>
          <a:ext cx="3128358" cy="383286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521393">
                  <a:extLst>
                    <a:ext uri="{9D8B030D-6E8A-4147-A177-3AD203B41FA5}">
                      <a16:colId xmlns:a16="http://schemas.microsoft.com/office/drawing/2014/main" val="2576106889"/>
                    </a:ext>
                  </a:extLst>
                </a:gridCol>
                <a:gridCol w="2606965">
                  <a:extLst>
                    <a:ext uri="{9D8B030D-6E8A-4147-A177-3AD203B41FA5}">
                      <a16:colId xmlns:a16="http://schemas.microsoft.com/office/drawing/2014/main" val="3866398044"/>
                    </a:ext>
                  </a:extLst>
                </a:gridCol>
              </a:tblGrid>
              <a:tr h="96227"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>
                          <a:solidFill>
                            <a:schemeClr val="bg1"/>
                          </a:solidFill>
                        </a:rPr>
                        <a:t>Priority Corridors/Segments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7386548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I395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19714293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I495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7203056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I66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34503084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I95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63713149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RT7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11049761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US1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1026596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US15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18216476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US29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3888416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US50Inner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1035289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US50Outer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41314013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VA234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42240981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VA244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36015501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VA267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55770272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14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VA28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53936389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VA286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15205573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VA294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415906174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17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VA607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54148223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18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VA620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22526459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19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tx1"/>
                          </a:solidFill>
                          <a:effectLst/>
                        </a:rPr>
                        <a:t>VA659</a:t>
                      </a:r>
                      <a:endParaRPr lang="en-US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333290101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VA9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27" marR="6927" marT="7620" marB="0" anchor="b"/>
                </a:tc>
                <a:extLst>
                  <a:ext uri="{0D108BD9-81ED-4DB2-BD59-A6C34878D82A}">
                    <a16:rowId xmlns:a16="http://schemas.microsoft.com/office/drawing/2014/main" val="3148575460"/>
                  </a:ext>
                </a:extLst>
              </a:tr>
            </a:tbl>
          </a:graphicData>
        </a:graphic>
      </p:graphicFrame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BAB320A-3604-447B-B39C-9040316B0D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706" y="1212979"/>
            <a:ext cx="4181811" cy="541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3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1) </a:t>
            </a: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Link type and </a:t>
            </a:r>
            <a:r>
              <a:rPr lang="en-US" altLang="zh-CN" sz="4000" b="0" i="0" u="none" kern="1200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VDF_fftt</a:t>
            </a:r>
            <a:endParaRPr lang="en-US" altLang="zh-CN" sz="4000" b="0" i="0" u="none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6DABFA-53E8-F84A-9562-CA76F56627AC}"/>
              </a:ext>
            </a:extLst>
          </p:cNvPr>
          <p:cNvSpPr/>
          <p:nvPr/>
        </p:nvSpPr>
        <p:spPr>
          <a:xfrm>
            <a:off x="556435" y="6060015"/>
            <a:ext cx="10424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Remark 1: The average walking speed is 2 miles per hour.</a:t>
            </a:r>
          </a:p>
          <a:p>
            <a:r>
              <a:rPr lang="en-US" sz="1200" dirty="0"/>
              <a:t>Remark 2: Average driving speed on freeway and arterial links involves map-matching from transit driving links to auto driving links, for each corridor. </a:t>
            </a:r>
            <a:endParaRPr lang="en-CN" sz="1200" dirty="0"/>
          </a:p>
        </p:txBody>
      </p:sp>
      <p:graphicFrame>
        <p:nvGraphicFramePr>
          <p:cNvPr id="105" name="Table 104">
            <a:extLst>
              <a:ext uri="{FF2B5EF4-FFF2-40B4-BE49-F238E27FC236}">
                <a16:creationId xmlns:a16="http://schemas.microsoft.com/office/drawing/2014/main" id="{3A24FD6D-7655-1E43-928E-97C5A18900AD}"/>
              </a:ext>
            </a:extLst>
          </p:cNvPr>
          <p:cNvGraphicFramePr>
            <a:graphicFrameLocks noGrp="1"/>
          </p:cNvGraphicFramePr>
          <p:nvPr/>
        </p:nvGraphicFramePr>
        <p:xfrm>
          <a:off x="556435" y="1391595"/>
          <a:ext cx="10691446" cy="44769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08185">
                  <a:extLst>
                    <a:ext uri="{9D8B030D-6E8A-4147-A177-3AD203B41FA5}">
                      <a16:colId xmlns:a16="http://schemas.microsoft.com/office/drawing/2014/main" val="353017731"/>
                    </a:ext>
                  </a:extLst>
                </a:gridCol>
                <a:gridCol w="1535721">
                  <a:extLst>
                    <a:ext uri="{9D8B030D-6E8A-4147-A177-3AD203B41FA5}">
                      <a16:colId xmlns:a16="http://schemas.microsoft.com/office/drawing/2014/main" val="201929870"/>
                    </a:ext>
                  </a:extLst>
                </a:gridCol>
                <a:gridCol w="2235018">
                  <a:extLst>
                    <a:ext uri="{9D8B030D-6E8A-4147-A177-3AD203B41FA5}">
                      <a16:colId xmlns:a16="http://schemas.microsoft.com/office/drawing/2014/main" val="2752903848"/>
                    </a:ext>
                  </a:extLst>
                </a:gridCol>
                <a:gridCol w="2825262">
                  <a:extLst>
                    <a:ext uri="{9D8B030D-6E8A-4147-A177-3AD203B41FA5}">
                      <a16:colId xmlns:a16="http://schemas.microsoft.com/office/drawing/2014/main" val="1306808190"/>
                    </a:ext>
                  </a:extLst>
                </a:gridCol>
                <a:gridCol w="3087260">
                  <a:extLst>
                    <a:ext uri="{9D8B030D-6E8A-4147-A177-3AD203B41FA5}">
                      <a16:colId xmlns:a16="http://schemas.microsoft.com/office/drawing/2014/main" val="3140878449"/>
                    </a:ext>
                  </a:extLst>
                </a:gridCol>
              </a:tblGrid>
              <a:tr h="40793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link type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link type name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definition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output file name</a:t>
                      </a:r>
                      <a:br>
                        <a:rPr lang="en-US" sz="1400" dirty="0">
                          <a:effectLst/>
                        </a:rPr>
                      </a:br>
                      <a:r>
                        <a:rPr lang="en-US" sz="1400" dirty="0">
                          <a:effectLst/>
                        </a:rPr>
                        <a:t>(k is the sequence of agency)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VDF_fftt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3438653183"/>
                  </a:ext>
                </a:extLst>
              </a:tr>
              <a:tr h="994353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sta2sta_1r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physical link</a:t>
                      </a:r>
                    </a:p>
                    <a:p>
                      <a:r>
                        <a:rPr lang="en-US" sz="1400" dirty="0">
                          <a:effectLst/>
                        </a:rPr>
                        <a:t>(same route only)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transit_agency_k_link.csv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60*length/2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81052342"/>
                  </a:ext>
                </a:extLst>
              </a:tr>
              <a:tr h="617129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2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sta2r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virtual link</a:t>
                      </a:r>
                    </a:p>
                    <a:p>
                      <a:r>
                        <a:rPr lang="en-US" sz="1400" dirty="0">
                          <a:effectLst/>
                        </a:rPr>
                        <a:t>(entrance, exit link)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transit_agency_k_link.csv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CN" sz="1400">
                          <a:effectLst/>
                        </a:rPr>
                        <a:t>entrance: min(</a:t>
                      </a:r>
                      <a:r>
                        <a:rPr lang="en-US" sz="1400">
                          <a:effectLst/>
                        </a:rPr>
                        <a:t>(1</a:t>
                      </a:r>
                      <a:r>
                        <a:rPr lang="en-CN" sz="1400">
                          <a:effectLst/>
                        </a:rPr>
                        <a:t>/2</a:t>
                      </a:r>
                      <a:r>
                        <a:rPr lang="en-US" sz="1400">
                          <a:effectLst/>
                        </a:rPr>
                        <a:t>)</a:t>
                      </a:r>
                      <a:r>
                        <a:rPr lang="en-CN" sz="1400">
                          <a:effectLst/>
                        </a:rPr>
                        <a:t>*</a:t>
                      </a:r>
                      <a:r>
                        <a:rPr lang="en-US" sz="1400">
                          <a:effectLst/>
                        </a:rPr>
                        <a:t>(</a:t>
                      </a:r>
                      <a:r>
                        <a:rPr lang="en-CN" sz="1400">
                          <a:effectLst/>
                        </a:rPr>
                        <a:t>1/freq</a:t>
                      </a:r>
                      <a:r>
                        <a:rPr lang="en-US" sz="1400">
                          <a:effectLst/>
                        </a:rPr>
                        <a:t>)</a:t>
                      </a:r>
                      <a:r>
                        <a:rPr lang="en-CN" sz="1400">
                          <a:effectLst/>
                        </a:rPr>
                        <a:t>*60, 15)</a:t>
                      </a:r>
                    </a:p>
                    <a:p>
                      <a:r>
                        <a:rPr lang="en-US" sz="1400">
                          <a:effectLst/>
                        </a:rPr>
                        <a:t>e</a:t>
                      </a:r>
                      <a:r>
                        <a:rPr lang="en-CN" sz="1400">
                          <a:effectLst/>
                        </a:rPr>
                        <a:t>xit: </a:t>
                      </a:r>
                      <a:r>
                        <a:rPr lang="en-US" sz="1400">
                          <a:effectLst/>
                        </a:rPr>
                        <a:t>0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189601380"/>
                  </a:ext>
                </a:extLst>
              </a:tr>
              <a:tr h="994353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3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r2r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service link</a:t>
                      </a:r>
                    </a:p>
                    <a:p>
                      <a:r>
                        <a:rPr lang="en-US" sz="1400" dirty="0">
                          <a:effectLst/>
                        </a:rPr>
                        <a:t>(same route only)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transit_agency_k_link.csv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average travel time(from GTFS)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3208859752"/>
                  </a:ext>
                </a:extLst>
              </a:tr>
              <a:tr h="407933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4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sta2sta_2r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walking link across different routes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walking_link_transit_same_agency.csv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60*length/2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2203881322"/>
                  </a:ext>
                </a:extLst>
              </a:tr>
              <a:tr h="590979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5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z2sta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walking/driving link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zone2stop_link.csv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60*length/2 or 60*length/40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2459259685"/>
                  </a:ext>
                </a:extLst>
              </a:tr>
              <a:tr h="407933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6</a:t>
                      </a:r>
                      <a:endParaRPr lang="en-C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s2s_2a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walking link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walking_link_transit_different_agency.csv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60*length/2</a:t>
                      </a:r>
                      <a:endParaRPr lang="en-C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6675" marR="106675" marT="0" marB="0"/>
                </a:tc>
                <a:extLst>
                  <a:ext uri="{0D108BD9-81ED-4DB2-BD59-A6C34878D82A}">
                    <a16:rowId xmlns:a16="http://schemas.microsoft.com/office/drawing/2014/main" val="40560503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5057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2) Mode type and Allowed use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7BFA71-D8E4-574B-B461-E59DE4051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39" y="1271847"/>
            <a:ext cx="9948496" cy="567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2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422477" y="446017"/>
            <a:ext cx="955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Network of Calvert and Charles</a:t>
            </a:r>
            <a:endParaRPr lang="zh-CN" altLang="en-US" sz="4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390AC9-0424-ED4D-B943-DD2DA61C6F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64" t="16219" r="12188" b="4750"/>
          <a:stretch/>
        </p:blipFill>
        <p:spPr>
          <a:xfrm>
            <a:off x="1356360" y="1539240"/>
            <a:ext cx="8046720" cy="448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78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422477" y="446017"/>
            <a:ext cx="955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3) Network—transfer links</a:t>
            </a:r>
            <a:endParaRPr lang="zh-CN" altLang="en-US" sz="4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A69B85-4942-DD41-804F-282DFF0F4E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28" t="15992" r="1964" b="5034"/>
          <a:stretch/>
        </p:blipFill>
        <p:spPr>
          <a:xfrm>
            <a:off x="1280160" y="2103120"/>
            <a:ext cx="8503920" cy="42062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1F704E-B093-1C47-81EF-E008196E8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5656" y="4025574"/>
            <a:ext cx="3064247" cy="2386409"/>
          </a:xfrm>
          <a:prstGeom prst="rect">
            <a:avLst/>
          </a:prstGeom>
          <a:ln w="28575">
            <a:solidFill>
              <a:schemeClr val="accent1">
                <a:lumMod val="90000"/>
                <a:lumOff val="1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7FEA12-58D1-9844-9D3C-57F7234FAE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4957" y="1371599"/>
            <a:ext cx="3145646" cy="2227385"/>
          </a:xfrm>
          <a:prstGeom prst="rect">
            <a:avLst/>
          </a:prstGeom>
          <a:ln w="19050">
            <a:solidFill>
              <a:srgbClr val="EC8334"/>
            </a:solidFill>
          </a:ln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5F5397D-7BCC-134F-9893-0FD28D297ED2}"/>
              </a:ext>
            </a:extLst>
          </p:cNvPr>
          <p:cNvCxnSpPr/>
          <p:nvPr/>
        </p:nvCxnSpPr>
        <p:spPr>
          <a:xfrm flipV="1">
            <a:off x="7291754" y="3106615"/>
            <a:ext cx="1582615" cy="771620"/>
          </a:xfrm>
          <a:prstGeom prst="straightConnector1">
            <a:avLst/>
          </a:prstGeom>
          <a:ln w="57150">
            <a:solidFill>
              <a:srgbClr val="EC8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41CC1D-FD97-B249-868F-D732620BB67A}"/>
              </a:ext>
            </a:extLst>
          </p:cNvPr>
          <p:cNvCxnSpPr>
            <a:cxnSpLocks/>
          </p:cNvCxnSpPr>
          <p:nvPr/>
        </p:nvCxnSpPr>
        <p:spPr>
          <a:xfrm>
            <a:off x="5527430" y="4411384"/>
            <a:ext cx="3457527" cy="5826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850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Networks</a:t>
            </a:r>
            <a:r>
              <a:rPr lang="en-US" altLang="zh-CN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of 20 agencies</a:t>
            </a:r>
            <a:endParaRPr lang="en-US" altLang="zh-CN" sz="4000" b="0" i="0" u="none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596CF3-76CC-4F59-9574-CF5060F59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536" y="1493184"/>
            <a:ext cx="8067512" cy="47348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4390DB-B726-435D-AFD6-47F749C30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620" y="5420696"/>
            <a:ext cx="14478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753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4) Zones and nodes in Northern Virginia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05D264-F1EF-4A58-AF6B-66CD814F3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16" y="1513386"/>
            <a:ext cx="8010288" cy="47146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4390DB-B726-435D-AFD6-47F749C30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620" y="5420696"/>
            <a:ext cx="14478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220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218536" y="102659"/>
            <a:ext cx="9484264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5) Demands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7E517AF-3652-4F26-83FF-7D6E216862A9}"/>
              </a:ext>
            </a:extLst>
          </p:cNvPr>
          <p:cNvGraphicFramePr>
            <a:graphicFrameLocks noGrp="1"/>
          </p:cNvGraphicFramePr>
          <p:nvPr/>
        </p:nvGraphicFramePr>
        <p:xfrm>
          <a:off x="218536" y="1892561"/>
          <a:ext cx="11482569" cy="2819400"/>
        </p:xfrm>
        <a:graphic>
          <a:graphicData uri="http://schemas.openxmlformats.org/drawingml/2006/table">
            <a:tbl>
              <a:tblPr firstRow="1" lastRow="1">
                <a:tableStyleId>{21E4AEA4-8DFA-4A89-87EB-49C32662AFE0}</a:tableStyleId>
              </a:tblPr>
              <a:tblGrid>
                <a:gridCol w="1886806">
                  <a:extLst>
                    <a:ext uri="{9D8B030D-6E8A-4147-A177-3AD203B41FA5}">
                      <a16:colId xmlns:a16="http://schemas.microsoft.com/office/drawing/2014/main" val="3736832730"/>
                    </a:ext>
                  </a:extLst>
                </a:gridCol>
                <a:gridCol w="3773615">
                  <a:extLst>
                    <a:ext uri="{9D8B030D-6E8A-4147-A177-3AD203B41FA5}">
                      <a16:colId xmlns:a16="http://schemas.microsoft.com/office/drawing/2014/main" val="2902704998"/>
                    </a:ext>
                  </a:extLst>
                </a:gridCol>
                <a:gridCol w="1455537">
                  <a:extLst>
                    <a:ext uri="{9D8B030D-6E8A-4147-A177-3AD203B41FA5}">
                      <a16:colId xmlns:a16="http://schemas.microsoft.com/office/drawing/2014/main" val="3273264651"/>
                    </a:ext>
                  </a:extLst>
                </a:gridCol>
                <a:gridCol w="1455537">
                  <a:extLst>
                    <a:ext uri="{9D8B030D-6E8A-4147-A177-3AD203B41FA5}">
                      <a16:colId xmlns:a16="http://schemas.microsoft.com/office/drawing/2014/main" val="45125945"/>
                    </a:ext>
                  </a:extLst>
                </a:gridCol>
                <a:gridCol w="1455537">
                  <a:extLst>
                    <a:ext uri="{9D8B030D-6E8A-4147-A177-3AD203B41FA5}">
                      <a16:colId xmlns:a16="http://schemas.microsoft.com/office/drawing/2014/main" val="3156724713"/>
                    </a:ext>
                  </a:extLst>
                </a:gridCol>
                <a:gridCol w="1455537">
                  <a:extLst>
                    <a:ext uri="{9D8B030D-6E8A-4147-A177-3AD203B41FA5}">
                      <a16:colId xmlns:a16="http://schemas.microsoft.com/office/drawing/2014/main" val="2565202923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Agent_types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Defintions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Peak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Off-peak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194248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d_bus_metro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KNR_BUS_MR,  PNR_BUS_MR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20,611.38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10,305.69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10,305.69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2,462.66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64047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d_bus_only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KBR_BUS,PNR_BUS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30,561.52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15,280.76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15,280.76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8,434.90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4905702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d_metro_only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KNR_MR, PNR_MR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130,529.98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65,264.99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65,264.99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47,169.55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108497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d_rail_only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PNR_KNR_CR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29,584.95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14,792.47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14,792.47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2,860.49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8227095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w_bus_metro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WK_BUS_MR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100,295.84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50,147.92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50,147.92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22,050.59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5382755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w_bus_only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WK_BUS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119,354.24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59,677.12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59,677.12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194,398.75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097841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w_metro_only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WK_MR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189,905.32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94,952.66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94,952.66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99,633.29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147962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w_rail_only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WK_CR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8,777.73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4,388.87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4,388.87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2,280.47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00963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Total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629,620.96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314,810.48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314,810.48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379,290.70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74048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1440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11D9C-5066-3629-9DCB-8837E6D2E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Problem To Be Addressed.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1BB99-7BB6-4AA5-8E6E-01C09CED3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Integrating Multimodal Transit Data from Various Agencies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NVTA oversees multiple transit agencies, each with its own transportation data formats (e.g., GTFS, Cube files). Integrating this data into a unified multimodal network is a key challenge.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How to efficiently consolidate diverse transit data from different agencies (WMATA, Fairfax Connector, VRE, etc.) into a cohesive system.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Ensuring consistency in data formats and definitions across different agencies (e.g., defining congestion levels or speeds from various sources like </a:t>
            </a:r>
            <a:r>
              <a:rPr lang="en-US" dirty="0" err="1"/>
              <a:t>Inrix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538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311133" y="114235"/>
            <a:ext cx="10360725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Transit assignment results (METRO, AM)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1DD081-FF80-4854-B72D-9E8E3A748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699" y="1599267"/>
            <a:ext cx="6815700" cy="49346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13A312-9450-4359-AA07-979142AC1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9652" y="5086109"/>
            <a:ext cx="16002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201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311133" y="114235"/>
            <a:ext cx="10360725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Transit assignment results (BUS, AM)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8007F7-7F10-42BD-A87B-C3D3FE9A0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86" y="1395799"/>
            <a:ext cx="5437404" cy="51612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C39F06-BB76-4E57-95E5-6BFD537A2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856" y="5271184"/>
            <a:ext cx="164782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7065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311133" y="114235"/>
            <a:ext cx="10360725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Transit assignment results (CR+TRAM, AM)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A1C8E-72D6-445E-858E-3F01BD634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35" y="1474209"/>
            <a:ext cx="7208978" cy="49535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43E14E-3026-4E42-A212-58FA8D169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110042"/>
            <a:ext cx="161925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8517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DC07CD5-F936-415A-BAA2-7CDABCA96194}"/>
              </a:ext>
            </a:extLst>
          </p:cNvPr>
          <p:cNvSpPr txBox="1"/>
          <p:nvPr/>
        </p:nvSpPr>
        <p:spPr>
          <a:xfrm>
            <a:off x="311133" y="114235"/>
            <a:ext cx="10360725" cy="1097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4000" b="0" i="0" u="none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Distribution of boarding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430B24B-E74F-4C9F-A246-068DCEB45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1143" y="1440650"/>
            <a:ext cx="4640577" cy="47529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CF680C6-1E35-4CC0-8148-F1AEA7189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5195" y="4945705"/>
            <a:ext cx="1295400" cy="11334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80180FB-9B2B-462A-89F0-3ECD74DCD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405" y="1334332"/>
            <a:ext cx="4977754" cy="48592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345EDE1-627B-4143-9D10-3C7152FCB451}"/>
              </a:ext>
            </a:extLst>
          </p:cNvPr>
          <p:cNvSpPr txBox="1"/>
          <p:nvPr/>
        </p:nvSpPr>
        <p:spPr>
          <a:xfrm>
            <a:off x="6524263" y="6237827"/>
            <a:ext cx="6261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Boardings in Northern Virginia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C0D327-9AE5-4695-9D8F-475AC78A5F90}"/>
              </a:ext>
            </a:extLst>
          </p:cNvPr>
          <p:cNvSpPr txBox="1"/>
          <p:nvPr/>
        </p:nvSpPr>
        <p:spPr>
          <a:xfrm>
            <a:off x="1271286" y="6236371"/>
            <a:ext cx="6261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Boardings in the Model Domain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70959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9B6C3DB5-276D-4414-A024-AD80896F027F}"/>
              </a:ext>
            </a:extLst>
          </p:cNvPr>
          <p:cNvGraphicFramePr>
            <a:graphicFrameLocks/>
          </p:cNvGraphicFramePr>
          <p:nvPr/>
        </p:nvGraphicFramePr>
        <p:xfrm>
          <a:off x="1281575" y="1352245"/>
          <a:ext cx="9801827" cy="3867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BC69748-A6B6-4C59-A682-4D0997707AF4}"/>
              </a:ext>
            </a:extLst>
          </p:cNvPr>
          <p:cNvSpPr txBox="1"/>
          <p:nvPr/>
        </p:nvSpPr>
        <p:spPr>
          <a:xfrm>
            <a:off x="329877" y="-164394"/>
            <a:ext cx="11291105" cy="1200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4000" b="0" i="0" u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Daily Boardings by Modes in the Model Domain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E831092-232D-4D28-ACAB-85F3FA06E528}"/>
              </a:ext>
            </a:extLst>
          </p:cNvPr>
          <p:cNvGraphicFramePr>
            <a:graphicFrameLocks noGrp="1"/>
          </p:cNvGraphicFramePr>
          <p:nvPr/>
        </p:nvGraphicFramePr>
        <p:xfrm>
          <a:off x="1281575" y="5344803"/>
          <a:ext cx="10109200" cy="13106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2120900">
                  <a:extLst>
                    <a:ext uri="{9D8B030D-6E8A-4147-A177-3AD203B41FA5}">
                      <a16:colId xmlns:a16="http://schemas.microsoft.com/office/drawing/2014/main" val="3796640089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2877781476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193824465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2894124750"/>
                    </a:ext>
                  </a:extLst>
                </a:gridCol>
                <a:gridCol w="1460500">
                  <a:extLst>
                    <a:ext uri="{9D8B030D-6E8A-4147-A177-3AD203B41FA5}">
                      <a16:colId xmlns:a16="http://schemas.microsoft.com/office/drawing/2014/main" val="93396627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564175403"/>
                    </a:ext>
                  </a:extLst>
                </a:gridCol>
              </a:tblGrid>
              <a:tr h="3748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Observed Boardings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Boardings (CUBE)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Boardings (DTALite)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Deviation (CUBE)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Deviation (</a:t>
                      </a:r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DTALite</a:t>
                      </a:r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242662"/>
                  </a:ext>
                </a:extLst>
              </a:tr>
              <a:tr h="199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Bus (Metrobus + Local bus)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582,049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610,721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615,554.79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73213068"/>
                  </a:ext>
                </a:extLst>
              </a:tr>
              <a:tr h="1999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Metrorail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626,422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641,788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613,785.57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3003256"/>
                  </a:ext>
                </a:extLst>
              </a:tr>
              <a:tr h="3748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Commuter rail (VRE+MARC)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39,041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43,329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43,657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0972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8980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BC69748-A6B6-4C59-A682-4D0997707AF4}"/>
              </a:ext>
            </a:extLst>
          </p:cNvPr>
          <p:cNvSpPr txBox="1"/>
          <p:nvPr/>
        </p:nvSpPr>
        <p:spPr>
          <a:xfrm>
            <a:off x="329877" y="-164394"/>
            <a:ext cx="11291105" cy="1200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4000" b="0" i="0" u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Daily Boardings by Modes in in Northern Virginia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5BA31F-B7A4-405B-A5CF-A8F6A278F1D8}"/>
              </a:ext>
            </a:extLst>
          </p:cNvPr>
          <p:cNvGraphicFramePr>
            <a:graphicFrameLocks noGrp="1"/>
          </p:cNvGraphicFramePr>
          <p:nvPr/>
        </p:nvGraphicFramePr>
        <p:xfrm>
          <a:off x="1179771" y="5289665"/>
          <a:ext cx="10128695" cy="15240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2044480">
                  <a:extLst>
                    <a:ext uri="{9D8B030D-6E8A-4147-A177-3AD203B41FA5}">
                      <a16:colId xmlns:a16="http://schemas.microsoft.com/office/drawing/2014/main" val="890205062"/>
                    </a:ext>
                  </a:extLst>
                </a:gridCol>
                <a:gridCol w="1565487">
                  <a:extLst>
                    <a:ext uri="{9D8B030D-6E8A-4147-A177-3AD203B41FA5}">
                      <a16:colId xmlns:a16="http://schemas.microsoft.com/office/drawing/2014/main" val="4085213154"/>
                    </a:ext>
                  </a:extLst>
                </a:gridCol>
                <a:gridCol w="1764094">
                  <a:extLst>
                    <a:ext uri="{9D8B030D-6E8A-4147-A177-3AD203B41FA5}">
                      <a16:colId xmlns:a16="http://schemas.microsoft.com/office/drawing/2014/main" val="2836923339"/>
                    </a:ext>
                  </a:extLst>
                </a:gridCol>
                <a:gridCol w="1892604">
                  <a:extLst>
                    <a:ext uri="{9D8B030D-6E8A-4147-A177-3AD203B41FA5}">
                      <a16:colId xmlns:a16="http://schemas.microsoft.com/office/drawing/2014/main" val="1728291652"/>
                    </a:ext>
                  </a:extLst>
                </a:gridCol>
                <a:gridCol w="1253149">
                  <a:extLst>
                    <a:ext uri="{9D8B030D-6E8A-4147-A177-3AD203B41FA5}">
                      <a16:colId xmlns:a16="http://schemas.microsoft.com/office/drawing/2014/main" val="1513702196"/>
                    </a:ext>
                  </a:extLst>
                </a:gridCol>
                <a:gridCol w="1608881">
                  <a:extLst>
                    <a:ext uri="{9D8B030D-6E8A-4147-A177-3AD203B41FA5}">
                      <a16:colId xmlns:a16="http://schemas.microsoft.com/office/drawing/2014/main" val="2466578490"/>
                    </a:ext>
                  </a:extLst>
                </a:gridCol>
              </a:tblGrid>
              <a:tr h="480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Observed Boardings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Boardings (CUBE)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Boardings (DTALite)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Deviation (CUBE)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Deviation (</a:t>
                      </a:r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DTALite</a:t>
                      </a:r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59401163"/>
                  </a:ext>
                </a:extLst>
              </a:tr>
              <a:tr h="181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Bus (Metrobus + Local bus)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136,507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161,693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155,090.56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20227145"/>
                  </a:ext>
                </a:extLst>
              </a:tr>
              <a:tr h="1815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Metrorail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144,521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139,801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155,432.49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96140153"/>
                  </a:ext>
                </a:extLst>
              </a:tr>
              <a:tr h="3568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Commuter rail (VRE+MARC)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11,823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12,277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10,187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4241057"/>
                  </a:ext>
                </a:extLst>
              </a:tr>
            </a:tbl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8EE0DB0-5F9A-41C6-941D-E314888F820C}"/>
              </a:ext>
            </a:extLst>
          </p:cNvPr>
          <p:cNvGraphicFramePr>
            <a:graphicFrameLocks/>
          </p:cNvGraphicFramePr>
          <p:nvPr/>
        </p:nvGraphicFramePr>
        <p:xfrm>
          <a:off x="1213532" y="1380606"/>
          <a:ext cx="9764935" cy="35965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58755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B72C5-E314-F2EE-05D2-A3E97216A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Needs for Tool Development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D321E-7B37-6DEC-876E-9AD7A51AC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Mapping and Visualizing the Multimodal Network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Creating a digital, visual representation of the multimodal network is crucial for planning, real-time adjustments, and public communication.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Developing a user-friendly visualization tool that can display current transit status, boarding patterns, and congestion points in real-time.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Generating corridor-based and zone-based transit maps that incorporate walking/driving links, transfer hubs, and access/egress links for accurate travel planning.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231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C8801-3FB4-ECA7-604A-3DBC1EED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Ultimate Goal of GTFS2GMNS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A52B2-90C6-D2B6-3E21-CB9E21F19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Ensuring Data Consistency and Quality Across the Multimodal Network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With multiple agencies providing data, ensuring data consistency (e.g., speeds, demand estimates, capacity) is crucial to creating an accurate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Developing a standard data quality framework that ensures consistency in key metrics such as speed, capacity, and congestion levels.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Automating the validation process to detect and correct data inconsistencies in real-time.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238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B37E8-E2A9-4E8D-B233-29D82F40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Use Case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6B638-E960-BCD5-B0F0-DD1AC8C01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Optimizing Network Connections between Different Modes of Transport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NVTA’s multimodal network includes metro, buses, commuter rail, and others. Efficient connectivity between these modes is essential to improve transit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Developing transfer links that minimize delays and optimize service between different transit modes.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Creating efficient transfer hubs, where switching between metro, bus, and rail is seamless, both in terms of infrastructure and scheduling.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17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76413-68FB-B8E6-97CA-7CECC16E7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Needs for Multimodal Planning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BA99D-7A8E-C328-086D-D1E471A98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Addressing Congestion in Priority Corridors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NVTA prioritizes key corridors (e.g., I395, I495, I66), but these corridors face significant congestion, particularly during peak hours.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Using multimodal data to identify critical congestion points in these priority corridors and suggest real-time optimization strategies.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Aligning transit services to relieve congestion in these corridors by improving the public transit offering, using multimodal alternatives (e.g., encouraging park-and-ride services).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300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7A901-2D36-EE40-A706-7820F0BF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Supporting Multimodal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DDD7E-CBF1-3862-CBD3-FF937577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Improving Last-Mile Connectivity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  <a:r>
              <a:rPr lang="en-US" dirty="0"/>
              <a:t>: Many passengers face challenges with last-mile connectivity to/from metro stations and bus stops.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Problems to Solve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Designing access links that improve last-mile transit connections, including pedestrian and cycling infrastructure.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Incorporating ride-sharing and micro-transit options into the multimodal network to reduce reliance on personal vehicles for last-mile travel.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5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B3D8-EFCF-4406-A7A7-C5EEBACD5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GTFS2GMNS Introduction</a:t>
            </a:r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A0F1EB62-9984-B9DA-4839-6D9499C1F1F4}"/>
              </a:ext>
            </a:extLst>
          </p:cNvPr>
          <p:cNvSpPr txBox="1"/>
          <p:nvPr/>
        </p:nvSpPr>
        <p:spPr>
          <a:xfrm>
            <a:off x="582914" y="1484355"/>
            <a:ext cx="10534666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General Transit Feed Specification (GTFS) is a data specification that allows public transit agencies to publish their transit data.</a:t>
            </a:r>
          </a:p>
          <a:p>
            <a:endParaRPr lang="en-US" sz="2400" dirty="0"/>
          </a:p>
          <a:p>
            <a:r>
              <a:rPr lang="en-US" dirty="0"/>
              <a:t>GTFS2GMNS is an open-source Python code that enables users to conveniently construct any multi-modal transit network in GMNS format from GTFS. </a:t>
            </a:r>
            <a:r>
              <a:rPr lang="en-US" dirty="0">
                <a:hlinkClick r:id="rId2"/>
              </a:rPr>
              <a:t>https://github.com/asu-trans-ai-lab/GTFS2GMNS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052B084-F2B6-DC87-E57B-8158AD91C3B8}"/>
              </a:ext>
            </a:extLst>
          </p:cNvPr>
          <p:cNvGrpSpPr/>
          <p:nvPr/>
        </p:nvGrpSpPr>
        <p:grpSpPr>
          <a:xfrm>
            <a:off x="582914" y="3322320"/>
            <a:ext cx="7796639" cy="2740938"/>
            <a:chOff x="514334" y="3027402"/>
            <a:chExt cx="7796639" cy="274093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4296430-3497-FE98-F76F-065B6D64FB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334" y="3429000"/>
              <a:ext cx="5971649" cy="23393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AC14F93-2888-0788-D697-99F1E33BD3DD}"/>
                </a:ext>
              </a:extLst>
            </p:cNvPr>
            <p:cNvSpPr txBox="1"/>
            <p:nvPr/>
          </p:nvSpPr>
          <p:spPr>
            <a:xfrm>
              <a:off x="4724400" y="3907274"/>
              <a:ext cx="35128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The path of data folder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87F9085-52F0-C70C-F512-45314A45A660}"/>
                </a:ext>
              </a:extLst>
            </p:cNvPr>
            <p:cNvCxnSpPr/>
            <p:nvPr/>
          </p:nvCxnSpPr>
          <p:spPr>
            <a:xfrm flipH="1">
              <a:off x="3230880" y="4091940"/>
              <a:ext cx="1493520" cy="15240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39B75B-C4AB-09B7-AD6F-140899866951}"/>
                </a:ext>
              </a:extLst>
            </p:cNvPr>
            <p:cNvSpPr txBox="1"/>
            <p:nvPr/>
          </p:nvSpPr>
          <p:spPr>
            <a:xfrm>
              <a:off x="4798153" y="4663440"/>
              <a:ext cx="35128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Customized time period 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C4BBE8B-80DE-A3BA-AA11-A05BB1E0A86A}"/>
                </a:ext>
              </a:extLst>
            </p:cNvPr>
            <p:cNvCxnSpPr>
              <a:cxnSpLocks/>
              <a:stCxn id="10" idx="1"/>
            </p:cNvCxnSpPr>
            <p:nvPr/>
          </p:nvCxnSpPr>
          <p:spPr>
            <a:xfrm flipH="1">
              <a:off x="3304633" y="4848106"/>
              <a:ext cx="1493520" cy="7620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20A4127-56F2-5BBD-955E-3EF09A8AB858}"/>
                </a:ext>
              </a:extLst>
            </p:cNvPr>
            <p:cNvSpPr txBox="1"/>
            <p:nvPr/>
          </p:nvSpPr>
          <p:spPr>
            <a:xfrm>
              <a:off x="514334" y="3027402"/>
              <a:ext cx="35128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Main function of GTFS2GMNS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9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B3D8-EFCF-4406-A7A7-C5EEBACD5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GTFS2GMNS Introduction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D8E3FF0-43E4-376B-8098-E67A16CF4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453" y="1285016"/>
            <a:ext cx="46586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data flow structure of converting GTFS to GMNS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25A47A8-055C-D81E-55CA-D510032B9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668" y="1378721"/>
            <a:ext cx="6999171" cy="524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F8D474-E2ED-9972-2E78-A78A97B8160F}"/>
              </a:ext>
            </a:extLst>
          </p:cNvPr>
          <p:cNvSpPr/>
          <p:nvPr/>
        </p:nvSpPr>
        <p:spPr>
          <a:xfrm>
            <a:off x="918403" y="1807079"/>
            <a:ext cx="2379291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input files of GTFS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downloaded from the </a:t>
            </a: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GTFS download website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including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routes.txt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trips.txt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stops.txt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stop_times.txt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definition of the above files can be referenced</a:t>
            </a:r>
            <a:r>
              <a:rPr lang="en-US" sz="1600" u="sng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 here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Multi-modal transit network with GMNS format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node.csv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link.csv</a:t>
            </a:r>
            <a:endParaRPr lang="en-US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430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2362</Words>
  <Application>Microsoft Office PowerPoint</Application>
  <PresentationFormat>Widescreen</PresentationFormat>
  <Paragraphs>364</Paragraphs>
  <Slides>25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Aptos</vt:lpstr>
      <vt:lpstr>Aptos Display</vt:lpstr>
      <vt:lpstr>Arial</vt:lpstr>
      <vt:lpstr>Calibri</vt:lpstr>
      <vt:lpstr>Roboto</vt:lpstr>
      <vt:lpstr>Times New Roman</vt:lpstr>
      <vt:lpstr>Office Theme</vt:lpstr>
      <vt:lpstr>Building a Digital Multimodal Transportation Infrastructure: Challenges and Solutions for the Northern Virginia Transportation Authority (NVTA) Introduction to GTFS2GMNS </vt:lpstr>
      <vt:lpstr>Main Problem To Be Addressed.</vt:lpstr>
      <vt:lpstr>The Needs for Tool Development </vt:lpstr>
      <vt:lpstr>Ultimate Goal of GTFS2GMNS </vt:lpstr>
      <vt:lpstr>Real-world Use Case </vt:lpstr>
      <vt:lpstr>Support Needs for Multimodal Planning </vt:lpstr>
      <vt:lpstr>Supporting Multimodal Planning</vt:lpstr>
      <vt:lpstr>GTFS2GMNS Introduction</vt:lpstr>
      <vt:lpstr>GTFS2GMNS Introduction</vt:lpstr>
      <vt:lpstr>Network definitions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 Z</dc:creator>
  <cp:lastModifiedBy>Xiangyong Luo (Student)</cp:lastModifiedBy>
  <cp:revision>6</cp:revision>
  <dcterms:created xsi:type="dcterms:W3CDTF">2024-09-04T19:45:26Z</dcterms:created>
  <dcterms:modified xsi:type="dcterms:W3CDTF">2024-09-05T05:21:12Z</dcterms:modified>
</cp:coreProperties>
</file>

<file path=docProps/thumbnail.jpeg>
</file>